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80" r:id="rId4"/>
    <p:sldId id="258" r:id="rId5"/>
    <p:sldId id="274" r:id="rId6"/>
    <p:sldId id="261" r:id="rId7"/>
    <p:sldId id="263" r:id="rId8"/>
    <p:sldId id="264" r:id="rId9"/>
    <p:sldId id="265" r:id="rId10"/>
    <p:sldId id="287" r:id="rId11"/>
    <p:sldId id="289" r:id="rId12"/>
    <p:sldId id="266" r:id="rId13"/>
    <p:sldId id="272" r:id="rId14"/>
    <p:sldId id="267" r:id="rId15"/>
    <p:sldId id="268" r:id="rId16"/>
    <p:sldId id="273" r:id="rId17"/>
    <p:sldId id="269" r:id="rId18"/>
    <p:sldId id="270" r:id="rId19"/>
    <p:sldId id="277" r:id="rId20"/>
    <p:sldId id="271"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50" autoAdjust="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178C53-245D-4169-8F87-B3FC4FB5BCA7}" type="datetimeFigureOut">
              <a:rPr lang="en-US" smtClean="0"/>
              <a:t>11/24/2018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B45C35-801D-4FCA-9066-99E454E3DA5C}" type="slidenum">
              <a:rPr lang="en-US" smtClean="0"/>
              <a:t>‹#›</a:t>
            </a:fld>
            <a:endParaRPr lang="en-US"/>
          </a:p>
        </p:txBody>
      </p:sp>
    </p:spTree>
    <p:extLst>
      <p:ext uri="{BB962C8B-B14F-4D97-AF65-F5344CB8AC3E}">
        <p14:creationId xmlns:p14="http://schemas.microsoft.com/office/powerpoint/2010/main" val="3939837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B45C35-801D-4FCA-9066-99E454E3DA5C}" type="slidenum">
              <a:rPr lang="en-US" smtClean="0"/>
              <a:t>17</a:t>
            </a:fld>
            <a:endParaRPr lang="en-US"/>
          </a:p>
        </p:txBody>
      </p:sp>
    </p:spTree>
    <p:extLst>
      <p:ext uri="{BB962C8B-B14F-4D97-AF65-F5344CB8AC3E}">
        <p14:creationId xmlns:p14="http://schemas.microsoft.com/office/powerpoint/2010/main" val="9380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D51064B5-CF03-4369-B1C8-9F15A334DB89}" type="datetimeFigureOut">
              <a:rPr lang="en-US" smtClean="0"/>
              <a:t>11/24/2018</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2275175B-8DB6-49D4-9FEC-5BD4F6A252AF}"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1064B5-CF03-4369-B1C8-9F15A334DB89}"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5175B-8DB6-49D4-9FEC-5BD4F6A252A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1064B5-CF03-4369-B1C8-9F15A334DB89}"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5175B-8DB6-49D4-9FEC-5BD4F6A252A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1064B5-CF03-4369-B1C8-9F15A334DB89}"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5175B-8DB6-49D4-9FEC-5BD4F6A252A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1064B5-CF03-4369-B1C8-9F15A334DB89}"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5175B-8DB6-49D4-9FEC-5BD4F6A252A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51064B5-CF03-4369-B1C8-9F15A334DB89}" type="datetimeFigureOut">
              <a:rPr lang="en-US" smtClean="0"/>
              <a:t>11/24/2018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75175B-8DB6-49D4-9FEC-5BD4F6A252AF}"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51064B5-CF03-4369-B1C8-9F15A334DB89}" type="datetimeFigureOut">
              <a:rPr lang="en-US" smtClean="0"/>
              <a:t>11/24/2018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75175B-8DB6-49D4-9FEC-5BD4F6A252A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1064B5-CF03-4369-B1C8-9F15A334DB89}" type="datetimeFigureOut">
              <a:rPr lang="en-US" smtClean="0"/>
              <a:t>11/24/2018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75175B-8DB6-49D4-9FEC-5BD4F6A252A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1064B5-CF03-4369-B1C8-9F15A334DB89}" type="datetimeFigureOut">
              <a:rPr lang="en-US" smtClean="0"/>
              <a:t>11/24/2018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75175B-8DB6-49D4-9FEC-5BD4F6A252A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51064B5-CF03-4369-B1C8-9F15A334DB89}" type="datetimeFigureOut">
              <a:rPr lang="en-US" smtClean="0"/>
              <a:t>11/24/2018</a:t>
            </a:fld>
            <a:endParaRPr lang="en-US"/>
          </a:p>
        </p:txBody>
      </p:sp>
      <p:sp>
        <p:nvSpPr>
          <p:cNvPr id="7" name="Slide Number Placeholder 6"/>
          <p:cNvSpPr>
            <a:spLocks noGrp="1"/>
          </p:cNvSpPr>
          <p:nvPr>
            <p:ph type="sldNum" sz="quarter" idx="12"/>
          </p:nvPr>
        </p:nvSpPr>
        <p:spPr/>
        <p:txBody>
          <a:bodyPr/>
          <a:lstStyle/>
          <a:p>
            <a:fld id="{2275175B-8DB6-49D4-9FEC-5BD4F6A252AF}"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1064B5-CF03-4369-B1C8-9F15A334DB89}" type="datetimeFigureOut">
              <a:rPr lang="en-US" smtClean="0"/>
              <a:t>11/24/2018</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2275175B-8DB6-49D4-9FEC-5BD4F6A252A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D51064B5-CF03-4369-B1C8-9F15A334DB89}" type="datetimeFigureOut">
              <a:rPr lang="en-US" smtClean="0"/>
              <a:t>11/24/2018</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2275175B-8DB6-49D4-9FEC-5BD4F6A252A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533400"/>
            <a:ext cx="3496235" cy="3683360"/>
          </a:xfrm>
        </p:spPr>
        <p:txBody>
          <a:bodyPr>
            <a:noAutofit/>
          </a:bodyPr>
          <a:lstStyle/>
          <a:p>
            <a:r>
              <a:rPr lang="en-US" sz="4000" dirty="0" smtClean="0"/>
              <a:t>8</a:t>
            </a:r>
            <a:r>
              <a:rPr lang="en-US" sz="4000" baseline="30000" dirty="0" smtClean="0"/>
              <a:t>th</a:t>
            </a:r>
            <a:r>
              <a:rPr lang="en-US" sz="4000" dirty="0" smtClean="0"/>
              <a:t> Global Islamic </a:t>
            </a:r>
            <a:br>
              <a:rPr lang="en-US" sz="4000" dirty="0" smtClean="0"/>
            </a:br>
            <a:r>
              <a:rPr lang="en-US" sz="4000" dirty="0" smtClean="0"/>
              <a:t>Microfinance Forum, Dubai </a:t>
            </a:r>
            <a:br>
              <a:rPr lang="en-US" sz="4000" dirty="0" smtClean="0"/>
            </a:br>
            <a:r>
              <a:rPr lang="en-US" sz="4000" dirty="0" smtClean="0"/>
              <a:t>25</a:t>
            </a:r>
            <a:r>
              <a:rPr lang="en-US" sz="4000" baseline="30000" dirty="0" smtClean="0"/>
              <a:t>th</a:t>
            </a:r>
            <a:r>
              <a:rPr lang="en-US" sz="4000" dirty="0" smtClean="0"/>
              <a:t>-26th Nov. 2018 </a:t>
            </a:r>
            <a:endParaRPr lang="en-US" sz="4000" dirty="0"/>
          </a:p>
        </p:txBody>
      </p:sp>
      <p:sp>
        <p:nvSpPr>
          <p:cNvPr id="3" name="Subtitle 2"/>
          <p:cNvSpPr>
            <a:spLocks noGrp="1"/>
          </p:cNvSpPr>
          <p:nvPr>
            <p:ph type="subTitle" idx="1"/>
          </p:nvPr>
        </p:nvSpPr>
        <p:spPr>
          <a:xfrm>
            <a:off x="4733365" y="4038600"/>
            <a:ext cx="3309803" cy="2057400"/>
          </a:xfrm>
        </p:spPr>
        <p:txBody>
          <a:bodyPr>
            <a:normAutofit fontScale="85000" lnSpcReduction="10000"/>
          </a:bodyPr>
          <a:lstStyle/>
          <a:p>
            <a:endParaRPr lang="en-US" sz="2300" b="1" dirty="0" smtClean="0"/>
          </a:p>
          <a:p>
            <a:r>
              <a:rPr lang="en-US" sz="2300" b="1" dirty="0"/>
              <a:t>Microfinance-Challenges in Skills Enhancement for Poverty Eradication </a:t>
            </a:r>
            <a:endParaRPr lang="en-US" sz="2300" b="1" dirty="0" smtClean="0"/>
          </a:p>
          <a:p>
            <a:endParaRPr lang="en-US" b="1" dirty="0"/>
          </a:p>
          <a:p>
            <a:r>
              <a:rPr lang="en-US" b="1" dirty="0" smtClean="0"/>
              <a:t>By: </a:t>
            </a:r>
            <a:r>
              <a:rPr lang="en-US" sz="2600" b="1" dirty="0" err="1" smtClean="0"/>
              <a:t>Aijaz</a:t>
            </a:r>
            <a:r>
              <a:rPr lang="en-US" sz="2600" b="1" dirty="0" smtClean="0"/>
              <a:t> Ali </a:t>
            </a:r>
            <a:r>
              <a:rPr lang="en-US" sz="2600" b="1" dirty="0" err="1" smtClean="0"/>
              <a:t>Khuwaja</a:t>
            </a:r>
            <a:endParaRPr lang="en-US" sz="2600" b="1" dirty="0"/>
          </a:p>
        </p:txBody>
      </p:sp>
      <p:pic>
        <p:nvPicPr>
          <p:cNvPr id="5" name="Picture 4"/>
          <p:cNvPicPr>
            <a:picLocks noChangeAspect="1"/>
          </p:cNvPicPr>
          <p:nvPr/>
        </p:nvPicPr>
        <p:blipFill>
          <a:blip r:embed="rId2"/>
          <a:stretch>
            <a:fillRect/>
          </a:stretch>
        </p:blipFill>
        <p:spPr>
          <a:xfrm>
            <a:off x="1" y="0"/>
            <a:ext cx="4495800" cy="6248400"/>
          </a:xfrm>
          <a:prstGeom prst="rect">
            <a:avLst/>
          </a:prstGeom>
        </p:spPr>
      </p:pic>
    </p:spTree>
    <p:extLst>
      <p:ext uri="{BB962C8B-B14F-4D97-AF65-F5344CB8AC3E}">
        <p14:creationId xmlns:p14="http://schemas.microsoft.com/office/powerpoint/2010/main" val="31827176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TVET Sector in Demand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491" y="2170664"/>
            <a:ext cx="7024744" cy="3274461"/>
          </a:xfrm>
        </p:spPr>
      </p:pic>
    </p:spTree>
    <p:extLst>
      <p:ext uri="{BB962C8B-B14F-4D97-AF65-F5344CB8AC3E}">
        <p14:creationId xmlns:p14="http://schemas.microsoft.com/office/powerpoint/2010/main" val="4243862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TVET Aims &amp; Objectives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1" y="2170664"/>
            <a:ext cx="6096000" cy="3620535"/>
          </a:xfrm>
        </p:spPr>
      </p:pic>
    </p:spTree>
    <p:extLst>
      <p:ext uri="{BB962C8B-B14F-4D97-AF65-F5344CB8AC3E}">
        <p14:creationId xmlns:p14="http://schemas.microsoft.com/office/powerpoint/2010/main" val="2316806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7024744" cy="1143000"/>
          </a:xfrm>
        </p:spPr>
        <p:txBody>
          <a:bodyPr>
            <a:normAutofit fontScale="90000"/>
          </a:bodyPr>
          <a:lstStyle/>
          <a:p>
            <a:r>
              <a:rPr lang="en-US" b="1" dirty="0" smtClean="0"/>
              <a:t>Micro-finance-Technical Skills Challenges</a:t>
            </a:r>
            <a:endParaRPr lang="en-US" b="1" dirty="0"/>
          </a:p>
        </p:txBody>
      </p:sp>
      <p:sp>
        <p:nvSpPr>
          <p:cNvPr id="3" name="Content Placeholder 2"/>
          <p:cNvSpPr>
            <a:spLocks noGrp="1"/>
          </p:cNvSpPr>
          <p:nvPr>
            <p:ph idx="1"/>
          </p:nvPr>
        </p:nvSpPr>
        <p:spPr>
          <a:xfrm>
            <a:off x="990600" y="2323652"/>
            <a:ext cx="6830209" cy="3848548"/>
          </a:xfrm>
        </p:spPr>
        <p:txBody>
          <a:bodyPr>
            <a:noAutofit/>
          </a:bodyPr>
          <a:lstStyle/>
          <a:p>
            <a:r>
              <a:rPr lang="en-US" sz="1800" b="1" dirty="0">
                <a:latin typeface="Arial Rounded MT Bold" panose="020F0704030504030204" pitchFamily="34" charset="0"/>
              </a:rPr>
              <a:t>Microfinance institutions have emerged as a popular and credible instrument of poverty alleviation and </a:t>
            </a:r>
            <a:r>
              <a:rPr lang="en-US" sz="1800" b="1" dirty="0" smtClean="0">
                <a:latin typeface="Arial Rounded MT Bold" panose="020F0704030504030204" pitchFamily="34" charset="0"/>
              </a:rPr>
              <a:t>.</a:t>
            </a:r>
          </a:p>
          <a:p>
            <a:r>
              <a:rPr lang="en-US" sz="1800" b="1" dirty="0" smtClean="0">
                <a:latin typeface="Arial Rounded MT Bold" panose="020F0704030504030204" pitchFamily="34" charset="0"/>
              </a:rPr>
              <a:t>Technical </a:t>
            </a:r>
            <a:r>
              <a:rPr lang="en-US" sz="1800" b="1" dirty="0">
                <a:latin typeface="Arial Rounded MT Bold" panose="020F0704030504030204" pitchFamily="34" charset="0"/>
              </a:rPr>
              <a:t>skills ,organizational and communication abilities provide better results for MFIs performance. .</a:t>
            </a:r>
          </a:p>
          <a:p>
            <a:r>
              <a:rPr lang="en-US" sz="1800" b="1" dirty="0">
                <a:latin typeface="Arial Rounded MT Bold" panose="020F0704030504030204" pitchFamily="34" charset="0"/>
              </a:rPr>
              <a:t>It is important that banks understand that consumer protection and financial </a:t>
            </a:r>
            <a:r>
              <a:rPr lang="en-US" sz="1800" b="1" dirty="0" smtClean="0">
                <a:latin typeface="Arial Rounded MT Bold" panose="020F0704030504030204" pitchFamily="34" charset="0"/>
              </a:rPr>
              <a:t>literacy are </a:t>
            </a:r>
            <a:r>
              <a:rPr lang="en-US" sz="1800" b="1" dirty="0">
                <a:latin typeface="Arial Rounded MT Bold" panose="020F0704030504030204" pitchFamily="34" charset="0"/>
              </a:rPr>
              <a:t>part of the investment, not an expense</a:t>
            </a:r>
            <a:r>
              <a:rPr lang="en-US" sz="1800" b="1" dirty="0" smtClean="0">
                <a:latin typeface="Arial Rounded MT Bold" panose="020F0704030504030204" pitchFamily="34" charset="0"/>
              </a:rPr>
              <a:t>. Skills are must for the success of microfinance.</a:t>
            </a:r>
            <a:endParaRPr lang="en-US" sz="1800" b="1" dirty="0">
              <a:latin typeface="Arial Rounded MT Bold" panose="020F0704030504030204" pitchFamily="34" charset="0"/>
            </a:endParaRPr>
          </a:p>
          <a:p>
            <a:r>
              <a:rPr lang="en-US" sz="1800" b="1" dirty="0">
                <a:latin typeface="Arial Rounded MT Bold" panose="020F0704030504030204" pitchFamily="34" charset="0"/>
              </a:rPr>
              <a:t>Aspirations of the Poor are growing, and as a result, they require loan and </a:t>
            </a:r>
            <a:r>
              <a:rPr lang="en-US" sz="1800" b="1" dirty="0" smtClean="0">
                <a:latin typeface="Arial Rounded MT Bold" panose="020F0704030504030204" pitchFamily="34" charset="0"/>
              </a:rPr>
              <a:t>savings products </a:t>
            </a:r>
            <a:r>
              <a:rPr lang="en-US" sz="1800" b="1" dirty="0">
                <a:latin typeface="Arial Rounded MT Bold" panose="020F0704030504030204" pitchFamily="34" charset="0"/>
              </a:rPr>
              <a:t>to invest in education, healthcare and other safety nets</a:t>
            </a:r>
            <a:r>
              <a:rPr lang="en-US" sz="1800" b="1" dirty="0" smtClean="0">
                <a:latin typeface="Arial Rounded MT Bold" panose="020F0704030504030204" pitchFamily="34" charset="0"/>
              </a:rPr>
              <a:t>.</a:t>
            </a:r>
          </a:p>
          <a:p>
            <a:r>
              <a:rPr lang="en-US" sz="1800" b="1" dirty="0" smtClean="0">
                <a:latin typeface="Arial Rounded MT Bold" panose="020F0704030504030204" pitchFamily="34" charset="0"/>
              </a:rPr>
              <a:t>Investment in technical skills will sustain microfinance investments</a:t>
            </a:r>
            <a:endParaRPr lang="en-US" sz="1800" b="1" dirty="0">
              <a:latin typeface="Arial Rounded MT Bold" panose="020F0704030504030204" pitchFamily="34" charset="0"/>
            </a:endParaRPr>
          </a:p>
          <a:p>
            <a:pPr marL="0" indent="0">
              <a:buNone/>
            </a:pPr>
            <a:endParaRPr lang="en-US" sz="2000" dirty="0">
              <a:latin typeface="Antique Olive Roman" pitchFamily="34" charset="0"/>
            </a:endParaRPr>
          </a:p>
        </p:txBody>
      </p:sp>
    </p:spTree>
    <p:extLst>
      <p:ext uri="{BB962C8B-B14F-4D97-AF65-F5344CB8AC3E}">
        <p14:creationId xmlns:p14="http://schemas.microsoft.com/office/powerpoint/2010/main" val="930967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7024744" cy="1143000"/>
          </a:xfrm>
        </p:spPr>
        <p:txBody>
          <a:bodyPr>
            <a:normAutofit fontScale="90000"/>
          </a:bodyPr>
          <a:lstStyle/>
          <a:p>
            <a:r>
              <a:rPr lang="en-US" b="1" dirty="0" smtClean="0"/>
              <a:t>Micro-finance-Technical Skills </a:t>
            </a:r>
            <a:r>
              <a:rPr lang="en-US" b="1" dirty="0"/>
              <a:t>Challenges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latin typeface="Antique Olive Roman" pitchFamily="34" charset="0"/>
              </a:rPr>
              <a:t>The microfinance sector serves as a model and, in many ways, has created the foundation for future financial inclusion regulations</a:t>
            </a:r>
            <a:r>
              <a:rPr lang="en-US" b="1" dirty="0" smtClean="0">
                <a:latin typeface="Antique Olive Roman" pitchFamily="34" charset="0"/>
              </a:rPr>
              <a:t>. These regulations needs to be redesign as per the needs of current interventions &amp; changes in free world markets.</a:t>
            </a:r>
            <a:endParaRPr lang="en-US" b="1" dirty="0">
              <a:latin typeface="Antique Olive Roman" pitchFamily="34" charset="0"/>
            </a:endParaRPr>
          </a:p>
          <a:p>
            <a:r>
              <a:rPr lang="en-US" b="1" dirty="0">
                <a:latin typeface="Antique Olive Roman" pitchFamily="34" charset="0"/>
              </a:rPr>
              <a:t>There must be a paradigm shift – even though demand exists, financial institutions have fallen behind in innovating products to meet demand.</a:t>
            </a:r>
          </a:p>
          <a:p>
            <a:r>
              <a:rPr lang="en-US" b="1" dirty="0">
                <a:latin typeface="Antique Olive Roman" pitchFamily="34" charset="0"/>
              </a:rPr>
              <a:t>Sharing knowledge and experience is important. There must be communication among all the institutions involved, and out ‐ sourcing should be encouraged when a particular institution cannot provide a needed product.</a:t>
            </a:r>
          </a:p>
          <a:p>
            <a:pPr marL="0" indent="0">
              <a:buNone/>
            </a:pPr>
            <a:endParaRPr lang="en-US" dirty="0">
              <a:latin typeface="Antique Olive Roman" pitchFamily="34" charset="0"/>
            </a:endParaRPr>
          </a:p>
          <a:p>
            <a:endParaRPr lang="en-US" dirty="0"/>
          </a:p>
        </p:txBody>
      </p:sp>
    </p:spTree>
    <p:extLst>
      <p:ext uri="{BB962C8B-B14F-4D97-AF65-F5344CB8AC3E}">
        <p14:creationId xmlns:p14="http://schemas.microsoft.com/office/powerpoint/2010/main" val="3042779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7077634" cy="1219200"/>
          </a:xfrm>
        </p:spPr>
        <p:txBody>
          <a:bodyPr>
            <a:normAutofit fontScale="90000"/>
          </a:bodyPr>
          <a:lstStyle/>
          <a:p>
            <a:r>
              <a:rPr lang="en-US" b="1" dirty="0" smtClean="0"/>
              <a:t>Micro-Finance-TVET Skills Challenges</a:t>
            </a:r>
            <a:endParaRPr lang="en-US" b="1" dirty="0"/>
          </a:p>
        </p:txBody>
      </p:sp>
      <p:sp>
        <p:nvSpPr>
          <p:cNvPr id="3" name="Content Placeholder 2"/>
          <p:cNvSpPr>
            <a:spLocks noGrp="1"/>
          </p:cNvSpPr>
          <p:nvPr>
            <p:ph idx="1"/>
          </p:nvPr>
        </p:nvSpPr>
        <p:spPr/>
        <p:txBody>
          <a:bodyPr>
            <a:normAutofit fontScale="85000" lnSpcReduction="20000"/>
          </a:bodyPr>
          <a:lstStyle/>
          <a:p>
            <a:r>
              <a:rPr lang="en-US" b="1" dirty="0" smtClean="0">
                <a:latin typeface="Arial Rounded MT Bold" panose="020F0704030504030204" pitchFamily="34" charset="0"/>
              </a:rPr>
              <a:t>Strengthening </a:t>
            </a:r>
            <a:r>
              <a:rPr lang="en-US" b="1" dirty="0">
                <a:latin typeface="Arial Rounded MT Bold" panose="020F0704030504030204" pitchFamily="34" charset="0"/>
              </a:rPr>
              <a:t>the role of government, in terms of policy guidance and incentives</a:t>
            </a:r>
            <a:r>
              <a:rPr lang="en-US" b="1" dirty="0" smtClean="0">
                <a:latin typeface="Arial Rounded MT Bold" panose="020F0704030504030204" pitchFamily="34" charset="0"/>
              </a:rPr>
              <a:t>, would </a:t>
            </a:r>
            <a:r>
              <a:rPr lang="en-US" b="1" dirty="0">
                <a:latin typeface="Arial Rounded MT Bold" panose="020F0704030504030204" pitchFamily="34" charset="0"/>
              </a:rPr>
              <a:t>accelerate the building of social credit schemes and innovation in </a:t>
            </a:r>
            <a:r>
              <a:rPr lang="en-US" b="1" dirty="0" smtClean="0">
                <a:latin typeface="Arial Rounded MT Bold" panose="020F0704030504030204" pitchFamily="34" charset="0"/>
              </a:rPr>
              <a:t>financial inclusion</a:t>
            </a:r>
            <a:r>
              <a:rPr lang="en-US" b="1" dirty="0">
                <a:latin typeface="Arial Rounded MT Bold" panose="020F0704030504030204" pitchFamily="34" charset="0"/>
              </a:rPr>
              <a:t>.</a:t>
            </a:r>
          </a:p>
          <a:p>
            <a:r>
              <a:rPr lang="en-US" b="1" dirty="0" smtClean="0">
                <a:latin typeface="Arial Rounded MT Bold" panose="020F0704030504030204" pitchFamily="34" charset="0"/>
              </a:rPr>
              <a:t>Making micro-finance more Islamic &amp; demand driven as per market rules &amp; regulations.</a:t>
            </a:r>
          </a:p>
          <a:p>
            <a:r>
              <a:rPr lang="en-US" b="1" dirty="0" smtClean="0">
                <a:latin typeface="Arial Rounded MT Bold" panose="020F0704030504030204" pitchFamily="34" charset="0"/>
              </a:rPr>
              <a:t>Lower administrative/financial cost &amp; work on roll over basis micro-finance initiatives.</a:t>
            </a:r>
          </a:p>
          <a:p>
            <a:r>
              <a:rPr lang="en-US" b="1" dirty="0" smtClean="0">
                <a:latin typeface="Arial Rounded MT Bold" panose="020F0704030504030204" pitchFamily="34" charset="0"/>
              </a:rPr>
              <a:t>Ensure Microfinance investment in TVET sector for sustainability of initiatives</a:t>
            </a:r>
          </a:p>
          <a:p>
            <a:r>
              <a:rPr lang="en-US" b="1" dirty="0" smtClean="0">
                <a:latin typeface="Arial Rounded MT Bold" panose="020F0704030504030204" pitchFamily="34" charset="0"/>
              </a:rPr>
              <a:t>Introduction of Islamic Micro-finance public and private Banking sector in rural areas of Pakistan</a:t>
            </a:r>
          </a:p>
          <a:p>
            <a:endParaRPr lang="en-US" dirty="0">
              <a:latin typeface="Antique Olive Roman" pitchFamily="34" charset="0"/>
            </a:endParaRPr>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376576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01136"/>
          </a:xfrm>
        </p:spPr>
        <p:txBody>
          <a:bodyPr/>
          <a:lstStyle/>
          <a:p>
            <a:r>
              <a:rPr lang="en-US" b="1" dirty="0" smtClean="0"/>
              <a:t>Recommendations</a:t>
            </a:r>
            <a:endParaRPr lang="en-US" b="1" dirty="0"/>
          </a:p>
        </p:txBody>
      </p:sp>
      <p:sp>
        <p:nvSpPr>
          <p:cNvPr id="3" name="Content Placeholder 2"/>
          <p:cNvSpPr>
            <a:spLocks noGrp="1"/>
          </p:cNvSpPr>
          <p:nvPr>
            <p:ph idx="1"/>
          </p:nvPr>
        </p:nvSpPr>
        <p:spPr>
          <a:xfrm>
            <a:off x="1043492" y="1905000"/>
            <a:ext cx="6777317" cy="4114800"/>
          </a:xfrm>
        </p:spPr>
        <p:txBody>
          <a:bodyPr>
            <a:noAutofit/>
          </a:bodyPr>
          <a:lstStyle/>
          <a:p>
            <a:r>
              <a:rPr lang="en-US" sz="1800" b="1" dirty="0" smtClean="0">
                <a:latin typeface="Arial Rounded MT Bold" panose="020F0704030504030204" pitchFamily="34" charset="0"/>
              </a:rPr>
              <a:t>Islamic Micro-financing is a new paradigm for rural masses in Pakistan.</a:t>
            </a:r>
          </a:p>
          <a:p>
            <a:r>
              <a:rPr lang="en-US" sz="1800" b="1" dirty="0" smtClean="0">
                <a:latin typeface="Arial Rounded MT Bold" panose="020F0704030504030204" pitchFamily="34" charset="0"/>
              </a:rPr>
              <a:t>Private &amp; Public extensive Banking advocacy is required to achieve Islamic ways of micro-financing.</a:t>
            </a:r>
          </a:p>
          <a:p>
            <a:r>
              <a:rPr lang="en-US" sz="1800" b="1" dirty="0" smtClean="0">
                <a:latin typeface="Arial Rounded MT Bold" panose="020F0704030504030204" pitchFamily="34" charset="0"/>
              </a:rPr>
              <a:t>Not for Profit </a:t>
            </a:r>
            <a:r>
              <a:rPr lang="en-US" sz="1800" b="1" dirty="0" err="1" smtClean="0">
                <a:latin typeface="Arial Rounded MT Bold" panose="020F0704030504030204" pitchFamily="34" charset="0"/>
              </a:rPr>
              <a:t>Organisations</a:t>
            </a:r>
            <a:r>
              <a:rPr lang="en-US" sz="1800" b="1" dirty="0" smtClean="0">
                <a:latin typeface="Arial Rounded MT Bold" panose="020F0704030504030204" pitchFamily="34" charset="0"/>
              </a:rPr>
              <a:t> are now using term of “Financial Rolling” in micro-finance sector, which is a positive indicator towards “No profit No loss’’ philosophy.</a:t>
            </a:r>
          </a:p>
          <a:p>
            <a:r>
              <a:rPr lang="en-US" sz="1800" b="1" dirty="0" smtClean="0">
                <a:latin typeface="Arial Rounded MT Bold" panose="020F0704030504030204" pitchFamily="34" charset="0"/>
              </a:rPr>
              <a:t>Around 12 million young Pakistanis are out of school and this lot is now </a:t>
            </a:r>
            <a:r>
              <a:rPr lang="en-US" sz="1800" b="1" dirty="0" smtClean="0">
                <a:latin typeface="Arial Rounded MT Bold" panose="020F0704030504030204" pitchFamily="34" charset="0"/>
              </a:rPr>
              <a:t>Young population</a:t>
            </a:r>
            <a:endParaRPr lang="en-US" sz="1800" b="1" dirty="0" smtClean="0">
              <a:latin typeface="Arial Rounded MT Bold" panose="020F0704030504030204" pitchFamily="34" charset="0"/>
            </a:endParaRPr>
          </a:p>
          <a:p>
            <a:r>
              <a:rPr lang="en-US" sz="1800" b="1" dirty="0" smtClean="0">
                <a:latin typeface="Arial Rounded MT Bold" panose="020F0704030504030204" pitchFamily="34" charset="0"/>
              </a:rPr>
              <a:t>This 12 million out of school young Pakistanis need technical education. Microfinance can be diverted towards skills enhancement of this young </a:t>
            </a:r>
            <a:r>
              <a:rPr lang="en-US" sz="1800" b="1" dirty="0" smtClean="0">
                <a:latin typeface="Arial Rounded MT Bold" panose="020F0704030504030204" pitchFamily="34" charset="0"/>
              </a:rPr>
              <a:t>population.</a:t>
            </a:r>
            <a:endParaRPr lang="en-US" sz="1800" b="1" dirty="0" smtClean="0">
              <a:latin typeface="Arial Rounded MT Bold" panose="020F0704030504030204" pitchFamily="34" charset="0"/>
            </a:endParaRPr>
          </a:p>
        </p:txBody>
      </p:sp>
    </p:spTree>
    <p:extLst>
      <p:ext uri="{BB962C8B-B14F-4D97-AF65-F5344CB8AC3E}">
        <p14:creationId xmlns:p14="http://schemas.microsoft.com/office/powerpoint/2010/main" val="2227520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024744" cy="1143000"/>
          </a:xfrm>
        </p:spPr>
        <p:txBody>
          <a:bodyPr/>
          <a:lstStyle/>
          <a:p>
            <a:r>
              <a:rPr lang="en-US" b="1" dirty="0"/>
              <a:t>Recommendations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latin typeface="Arial Rounded MT Bold" panose="020F0704030504030204" pitchFamily="34" charset="0"/>
              </a:rPr>
              <a:t>A joint venture of Public/Private &amp; Not for Profit </a:t>
            </a:r>
            <a:r>
              <a:rPr lang="en-US" b="1" dirty="0" err="1">
                <a:latin typeface="Arial Rounded MT Bold" panose="020F0704030504030204" pitchFamily="34" charset="0"/>
              </a:rPr>
              <a:t>Organisations</a:t>
            </a:r>
            <a:r>
              <a:rPr lang="en-US" b="1" dirty="0">
                <a:latin typeface="Arial Rounded MT Bold" panose="020F0704030504030204" pitchFamily="34" charset="0"/>
              </a:rPr>
              <a:t> in Islamic Micro-financing is required.</a:t>
            </a:r>
          </a:p>
          <a:p>
            <a:r>
              <a:rPr lang="en-US" b="1" dirty="0">
                <a:latin typeface="Arial Rounded MT Bold" panose="020F0704030504030204" pitchFamily="34" charset="0"/>
              </a:rPr>
              <a:t>Strong Community </a:t>
            </a:r>
            <a:r>
              <a:rPr lang="en-US" b="1" dirty="0" err="1">
                <a:latin typeface="Arial Rounded MT Bold" panose="020F0704030504030204" pitchFamily="34" charset="0"/>
              </a:rPr>
              <a:t>Mobilisation</a:t>
            </a:r>
            <a:r>
              <a:rPr lang="en-US" b="1" dirty="0">
                <a:latin typeface="Arial Rounded MT Bold" panose="020F0704030504030204" pitchFamily="34" charset="0"/>
              </a:rPr>
              <a:t> is required for each and every micro-finance initiatives in rural setup.  </a:t>
            </a:r>
            <a:endParaRPr lang="en-US" b="1" dirty="0" smtClean="0">
              <a:latin typeface="Arial Rounded MT Bold" panose="020F0704030504030204" pitchFamily="34" charset="0"/>
            </a:endParaRPr>
          </a:p>
          <a:p>
            <a:r>
              <a:rPr lang="en-US" b="1" dirty="0" smtClean="0">
                <a:latin typeface="Arial Rounded MT Bold" panose="020F0704030504030204" pitchFamily="34" charset="0"/>
              </a:rPr>
              <a:t>Introduction of new microfinance initiative in TVET sector is a MUST </a:t>
            </a:r>
            <a:endParaRPr lang="en-US" b="1" dirty="0" smtClean="0">
              <a:latin typeface="Arial Rounded MT Bold" panose="020F0704030504030204" pitchFamily="34" charset="0"/>
            </a:endParaRPr>
          </a:p>
          <a:p>
            <a:r>
              <a:rPr lang="en-US" b="1" dirty="0" smtClean="0">
                <a:latin typeface="Arial Rounded MT Bold" panose="020F0704030504030204" pitchFamily="34" charset="0"/>
              </a:rPr>
              <a:t>Microfinance in Health, Education, Agriculture &amp; Livestock sector will reduce poverty of downtrodden masses</a:t>
            </a:r>
            <a:endParaRPr lang="en-US" b="1" dirty="0">
              <a:latin typeface="Arial Rounded MT Bold" panose="020F0704030504030204" pitchFamily="34" charset="0"/>
            </a:endParaRPr>
          </a:p>
          <a:p>
            <a:r>
              <a:rPr lang="en-US" sz="2200" b="1" dirty="0">
                <a:latin typeface="Arial Rounded MT Bold" panose="020F0704030504030204" pitchFamily="34" charset="0"/>
              </a:rPr>
              <a:t>Social </a:t>
            </a:r>
            <a:r>
              <a:rPr lang="en-US" sz="2200" b="1" dirty="0" err="1">
                <a:latin typeface="Arial Rounded MT Bold" panose="020F0704030504030204" pitchFamily="34" charset="0"/>
              </a:rPr>
              <a:t>Mobilisation</a:t>
            </a:r>
            <a:r>
              <a:rPr lang="en-US" sz="2200" b="1" dirty="0">
                <a:latin typeface="Arial Rounded MT Bold" panose="020F0704030504030204" pitchFamily="34" charset="0"/>
              </a:rPr>
              <a:t> of Client is key of </a:t>
            </a:r>
            <a:r>
              <a:rPr lang="en-US" sz="2200" b="1" dirty="0" smtClean="0">
                <a:latin typeface="Arial Rounded MT Bold" panose="020F0704030504030204" pitchFamily="34" charset="0"/>
              </a:rPr>
              <a:t>Microfinance Institutions &amp; </a:t>
            </a:r>
            <a:r>
              <a:rPr lang="en-US" sz="2200" b="1" dirty="0">
                <a:latin typeface="Arial Rounded MT Bold" panose="020F0704030504030204" pitchFamily="34" charset="0"/>
              </a:rPr>
              <a:t>Banking Sector is relying on financial rules &amp; regulations, so joint venture of social </a:t>
            </a:r>
            <a:r>
              <a:rPr lang="en-US" sz="2200" b="1" dirty="0" err="1">
                <a:latin typeface="Arial Rounded MT Bold" panose="020F0704030504030204" pitchFamily="34" charset="0"/>
              </a:rPr>
              <a:t>mobilisation</a:t>
            </a:r>
            <a:r>
              <a:rPr lang="en-US" sz="2200" b="1" dirty="0">
                <a:latin typeface="Arial Rounded MT Bold" panose="020F0704030504030204" pitchFamily="34" charset="0"/>
              </a:rPr>
              <a:t> and relaxed financial rules will support to rural masses.</a:t>
            </a:r>
          </a:p>
          <a:p>
            <a:pPr marL="0" indent="0">
              <a:buNone/>
            </a:pPr>
            <a:endParaRPr lang="en-US" dirty="0"/>
          </a:p>
          <a:p>
            <a:endParaRPr lang="en-US" dirty="0"/>
          </a:p>
        </p:txBody>
      </p:sp>
    </p:spTree>
    <p:extLst>
      <p:ext uri="{BB962C8B-B14F-4D97-AF65-F5344CB8AC3E}">
        <p14:creationId xmlns:p14="http://schemas.microsoft.com/office/powerpoint/2010/main" val="3945153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024744" cy="1143000"/>
          </a:xfrm>
        </p:spPr>
        <p:txBody>
          <a:bodyPr/>
          <a:lstStyle/>
          <a:p>
            <a:r>
              <a:rPr lang="en-US" b="1" dirty="0" smtClean="0"/>
              <a:t>Recommendations</a:t>
            </a:r>
            <a:endParaRPr lang="en-US" b="1" dirty="0"/>
          </a:p>
        </p:txBody>
      </p:sp>
      <p:sp>
        <p:nvSpPr>
          <p:cNvPr id="3" name="Content Placeholder 2"/>
          <p:cNvSpPr>
            <a:spLocks noGrp="1"/>
          </p:cNvSpPr>
          <p:nvPr>
            <p:ph idx="1"/>
          </p:nvPr>
        </p:nvSpPr>
        <p:spPr>
          <a:xfrm>
            <a:off x="990600" y="1905000"/>
            <a:ext cx="6858000" cy="4191000"/>
          </a:xfrm>
        </p:spPr>
        <p:txBody>
          <a:bodyPr>
            <a:normAutofit fontScale="25000" lnSpcReduction="20000"/>
          </a:bodyPr>
          <a:lstStyle/>
          <a:p>
            <a:r>
              <a:rPr lang="en-US" sz="8000" b="1" dirty="0" smtClean="0">
                <a:latin typeface="Arial Rounded MT Bold" panose="020F0704030504030204" pitchFamily="34" charset="0"/>
              </a:rPr>
              <a:t>Agricultural </a:t>
            </a:r>
            <a:r>
              <a:rPr lang="en-US" sz="8000" b="1" dirty="0">
                <a:latin typeface="Arial Rounded MT Bold" panose="020F0704030504030204" pitchFamily="34" charset="0"/>
              </a:rPr>
              <a:t>microfinance must take into consideration the special </a:t>
            </a:r>
            <a:r>
              <a:rPr lang="en-US" sz="8000" b="1" dirty="0" smtClean="0">
                <a:latin typeface="Arial Rounded MT Bold" panose="020F0704030504030204" pitchFamily="34" charset="0"/>
              </a:rPr>
              <a:t>circumstances affecting </a:t>
            </a:r>
            <a:r>
              <a:rPr lang="en-US" sz="8000" b="1" dirty="0">
                <a:latin typeface="Arial Rounded MT Bold" panose="020F0704030504030204" pitchFamily="34" charset="0"/>
              </a:rPr>
              <a:t>agribusiness, such as seasonal fluctuations in production, changes </a:t>
            </a:r>
            <a:r>
              <a:rPr lang="en-US" sz="8000" b="1" dirty="0" smtClean="0">
                <a:latin typeface="Arial Rounded MT Bold" panose="020F0704030504030204" pitchFamily="34" charset="0"/>
              </a:rPr>
              <a:t>in food </a:t>
            </a:r>
            <a:r>
              <a:rPr lang="en-US" sz="8000" b="1" dirty="0">
                <a:latin typeface="Arial Rounded MT Bold" panose="020F0704030504030204" pitchFamily="34" charset="0"/>
              </a:rPr>
              <a:t>prices and problems specific to a given rural area</a:t>
            </a:r>
            <a:r>
              <a:rPr lang="en-US" sz="8000" b="1" dirty="0" smtClean="0">
                <a:latin typeface="Arial Rounded MT Bold" panose="020F0704030504030204" pitchFamily="34" charset="0"/>
              </a:rPr>
              <a:t>.</a:t>
            </a:r>
          </a:p>
          <a:p>
            <a:r>
              <a:rPr lang="en-US" sz="8000" b="1" dirty="0" smtClean="0">
                <a:latin typeface="Arial Rounded MT Bold" panose="020F0704030504030204" pitchFamily="34" charset="0"/>
              </a:rPr>
              <a:t>There is need of skills enhancement in sectors like Agriculture, food chain system &amp; small business.</a:t>
            </a:r>
            <a:endParaRPr lang="en-US" sz="8000" b="1" dirty="0">
              <a:latin typeface="Arial Rounded MT Bold" panose="020F0704030504030204" pitchFamily="34" charset="0"/>
            </a:endParaRPr>
          </a:p>
          <a:p>
            <a:r>
              <a:rPr lang="en-US" sz="8000" b="1" dirty="0">
                <a:latin typeface="Arial Rounded MT Bold" panose="020F0704030504030204" pitchFamily="34" charset="0"/>
              </a:rPr>
              <a:t>How to close the gap between specialized demand and products supplied? </a:t>
            </a:r>
            <a:r>
              <a:rPr lang="en-US" sz="8000" b="1" dirty="0" smtClean="0">
                <a:latin typeface="Arial Rounded MT Bold" panose="020F0704030504030204" pitchFamily="34" charset="0"/>
              </a:rPr>
              <a:t>More Knowledge </a:t>
            </a:r>
            <a:r>
              <a:rPr lang="en-US" sz="8000" b="1" dirty="0">
                <a:latin typeface="Arial Rounded MT Bold" panose="020F0704030504030204" pitchFamily="34" charset="0"/>
              </a:rPr>
              <a:t>sharing, as well as additional innovation, are needed blending approaches across business model archetypes</a:t>
            </a:r>
            <a:r>
              <a:rPr lang="en-US" sz="8000" b="1" dirty="0" smtClean="0">
                <a:latin typeface="Arial Rounded MT Bold" panose="020F0704030504030204" pitchFamily="34" charset="0"/>
              </a:rPr>
              <a:t>.</a:t>
            </a:r>
            <a:endParaRPr lang="en-US" sz="8000" b="1" dirty="0">
              <a:latin typeface="Arial Rounded MT Bold" panose="020F0704030504030204" pitchFamily="34" charset="0"/>
            </a:endParaRPr>
          </a:p>
          <a:p>
            <a:r>
              <a:rPr lang="en-US" sz="8000" b="1" dirty="0">
                <a:latin typeface="Arial Rounded MT Bold" panose="020F0704030504030204" pitchFamily="34" charset="0"/>
              </a:rPr>
              <a:t>Effective financial service for small agribusiness requires specialized workable products, as well as client and risk assessment techniques that take into </a:t>
            </a:r>
            <a:r>
              <a:rPr lang="en-US" sz="8000" b="1" dirty="0" smtClean="0">
                <a:latin typeface="Arial Rounded MT Bold" panose="020F0704030504030204" pitchFamily="34" charset="0"/>
              </a:rPr>
              <a:t>account  the variegations of farming.</a:t>
            </a:r>
          </a:p>
          <a:p>
            <a:endParaRPr lang="en-US" sz="8000" dirty="0">
              <a:latin typeface="Antique Olive Roman" pitchFamily="34" charset="0"/>
            </a:endParaRPr>
          </a:p>
          <a:p>
            <a:pPr marL="0" indent="0">
              <a:buNone/>
            </a:pPr>
            <a:endParaRPr lang="en-US" dirty="0"/>
          </a:p>
        </p:txBody>
      </p:sp>
    </p:spTree>
    <p:extLst>
      <p:ext uri="{BB962C8B-B14F-4D97-AF65-F5344CB8AC3E}">
        <p14:creationId xmlns:p14="http://schemas.microsoft.com/office/powerpoint/2010/main" val="15037298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024744" cy="1143000"/>
          </a:xfrm>
        </p:spPr>
        <p:txBody>
          <a:bodyPr/>
          <a:lstStyle/>
          <a:p>
            <a:r>
              <a:rPr lang="en-US" b="1" dirty="0" smtClean="0"/>
              <a:t>Recommendations</a:t>
            </a:r>
            <a:endParaRPr lang="en-US" b="1" dirty="0"/>
          </a:p>
        </p:txBody>
      </p:sp>
      <p:sp>
        <p:nvSpPr>
          <p:cNvPr id="3" name="Content Placeholder 2"/>
          <p:cNvSpPr>
            <a:spLocks noGrp="1"/>
          </p:cNvSpPr>
          <p:nvPr>
            <p:ph idx="1"/>
          </p:nvPr>
        </p:nvSpPr>
        <p:spPr>
          <a:xfrm>
            <a:off x="1043493" y="2323652"/>
            <a:ext cx="6728908" cy="3772348"/>
          </a:xfrm>
        </p:spPr>
        <p:txBody>
          <a:bodyPr>
            <a:normAutofit fontScale="25000" lnSpcReduction="20000"/>
          </a:bodyPr>
          <a:lstStyle/>
          <a:p>
            <a:r>
              <a:rPr lang="en-US" sz="8000" b="1" dirty="0">
                <a:latin typeface="Arial Rounded MT Bold" panose="020F0704030504030204" pitchFamily="34" charset="0"/>
              </a:rPr>
              <a:t>Banks </a:t>
            </a:r>
            <a:r>
              <a:rPr lang="en-US" sz="8000" b="1" dirty="0" smtClean="0">
                <a:latin typeface="Arial Rounded MT Bold" panose="020F0704030504030204" pitchFamily="34" charset="0"/>
              </a:rPr>
              <a:t>with Islamic micro-finance portfolio should </a:t>
            </a:r>
            <a:r>
              <a:rPr lang="en-US" sz="8000" b="1" dirty="0">
                <a:latin typeface="Arial Rounded MT Bold" panose="020F0704030504030204" pitchFamily="34" charset="0"/>
              </a:rPr>
              <a:t>take full advantage of their vast urban and rural network in order </a:t>
            </a:r>
            <a:r>
              <a:rPr lang="en-US" sz="8000" b="1" dirty="0" smtClean="0">
                <a:latin typeface="Arial Rounded MT Bold" panose="020F0704030504030204" pitchFamily="34" charset="0"/>
              </a:rPr>
              <a:t>to reach </a:t>
            </a:r>
            <a:r>
              <a:rPr lang="en-US" sz="8000" b="1" dirty="0">
                <a:latin typeface="Arial Rounded MT Bold" panose="020F0704030504030204" pitchFamily="34" charset="0"/>
              </a:rPr>
              <a:t>the largest number of clients</a:t>
            </a:r>
            <a:r>
              <a:rPr lang="en-US" sz="8000" b="1" dirty="0" smtClean="0">
                <a:latin typeface="Arial Rounded MT Bold" panose="020F0704030504030204" pitchFamily="34" charset="0"/>
              </a:rPr>
              <a:t>.</a:t>
            </a:r>
          </a:p>
          <a:p>
            <a:r>
              <a:rPr lang="en-US" sz="8000" b="1" dirty="0" smtClean="0">
                <a:latin typeface="Arial Rounded MT Bold" panose="020F0704030504030204" pitchFamily="34" charset="0"/>
              </a:rPr>
              <a:t>Microfinance for sustainability &amp; poverty eradication through skills enhancement….This can be a new paradigm shift??</a:t>
            </a:r>
            <a:endParaRPr lang="en-US" sz="8000" b="1" dirty="0">
              <a:latin typeface="Arial Rounded MT Bold" panose="020F0704030504030204" pitchFamily="34" charset="0"/>
            </a:endParaRPr>
          </a:p>
          <a:p>
            <a:r>
              <a:rPr lang="en-US" sz="8000" b="1" dirty="0">
                <a:latin typeface="Arial Rounded MT Bold" panose="020F0704030504030204" pitchFamily="34" charset="0"/>
              </a:rPr>
              <a:t>It may be useful to create a platform for the exchange of financial inclusion experiences, so as to diminish inconsistencies among financial inclusion </a:t>
            </a:r>
            <a:r>
              <a:rPr lang="en-US" sz="8000" b="1" dirty="0" smtClean="0">
                <a:latin typeface="Arial Rounded MT Bold" panose="020F0704030504030204" pitchFamily="34" charset="0"/>
              </a:rPr>
              <a:t>best practices </a:t>
            </a:r>
            <a:r>
              <a:rPr lang="en-US" sz="8000" b="1" dirty="0">
                <a:latin typeface="Arial Rounded MT Bold" panose="020F0704030504030204" pitchFamily="34" charset="0"/>
              </a:rPr>
              <a:t>in different countries</a:t>
            </a:r>
            <a:r>
              <a:rPr lang="en-US" sz="8000" b="1" dirty="0" smtClean="0">
                <a:latin typeface="Arial Rounded MT Bold" panose="020F0704030504030204" pitchFamily="34" charset="0"/>
              </a:rPr>
              <a:t>.</a:t>
            </a:r>
            <a:endParaRPr lang="en-US" sz="8000" b="1" dirty="0">
              <a:latin typeface="Arial Rounded MT Bold" panose="020F0704030504030204" pitchFamily="34" charset="0"/>
            </a:endParaRPr>
          </a:p>
          <a:p>
            <a:r>
              <a:rPr lang="en-US" sz="8000" b="1" dirty="0">
                <a:latin typeface="Arial Rounded MT Bold" panose="020F0704030504030204" pitchFamily="34" charset="0"/>
              </a:rPr>
              <a:t>Strengthening the role of government, in terms of policy guidance and incentives</a:t>
            </a:r>
            <a:r>
              <a:rPr lang="en-US" sz="8000" b="1" dirty="0" smtClean="0">
                <a:latin typeface="Arial Rounded MT Bold" panose="020F0704030504030204" pitchFamily="34" charset="0"/>
              </a:rPr>
              <a:t>, would </a:t>
            </a:r>
            <a:r>
              <a:rPr lang="en-US" sz="8000" b="1" dirty="0">
                <a:latin typeface="Arial Rounded MT Bold" panose="020F0704030504030204" pitchFamily="34" charset="0"/>
              </a:rPr>
              <a:t>accelerate the building of social credit schemes and innovation in </a:t>
            </a:r>
            <a:r>
              <a:rPr lang="en-US" sz="8000" b="1" dirty="0" smtClean="0">
                <a:latin typeface="Arial Rounded MT Bold" panose="020F0704030504030204" pitchFamily="34" charset="0"/>
              </a:rPr>
              <a:t>financial inclusion</a:t>
            </a:r>
            <a:r>
              <a:rPr lang="en-US" sz="8000" b="1" dirty="0">
                <a:latin typeface="Arial Rounded MT Bold" panose="020F0704030504030204" pitchFamily="34" charset="0"/>
              </a:rPr>
              <a:t>.</a:t>
            </a:r>
          </a:p>
          <a:p>
            <a:endParaRPr lang="en-US" dirty="0"/>
          </a:p>
        </p:txBody>
      </p:sp>
    </p:spTree>
    <p:extLst>
      <p:ext uri="{BB962C8B-B14F-4D97-AF65-F5344CB8AC3E}">
        <p14:creationId xmlns:p14="http://schemas.microsoft.com/office/powerpoint/2010/main" val="37853413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Recommendations</a:t>
            </a:r>
            <a:endParaRPr lang="en-US" dirty="0"/>
          </a:p>
        </p:txBody>
      </p:sp>
      <p:sp>
        <p:nvSpPr>
          <p:cNvPr id="3" name="Content Placeholder 2"/>
          <p:cNvSpPr>
            <a:spLocks noGrp="1"/>
          </p:cNvSpPr>
          <p:nvPr>
            <p:ph idx="1"/>
          </p:nvPr>
        </p:nvSpPr>
        <p:spPr>
          <a:xfrm>
            <a:off x="1070453" y="2438400"/>
            <a:ext cx="6777317" cy="3508977"/>
          </a:xfrm>
        </p:spPr>
        <p:txBody>
          <a:bodyPr>
            <a:normAutofit fontScale="92500" lnSpcReduction="20000"/>
          </a:bodyPr>
          <a:lstStyle/>
          <a:p>
            <a:r>
              <a:rPr lang="en-US" b="1" dirty="0" smtClean="0">
                <a:latin typeface="Arial Rounded MT Bold" panose="020F0704030504030204" pitchFamily="34" charset="0"/>
              </a:rPr>
              <a:t>Governments and donors that aim to extend the outreach of financial services, particularly to remote and poor areas targeting the poorest women, should invest in the role out of CIF across the organized communities in Pakistan.</a:t>
            </a:r>
          </a:p>
          <a:p>
            <a:r>
              <a:rPr lang="en-US" b="1" dirty="0" smtClean="0">
                <a:latin typeface="Arial Rounded MT Bold" panose="020F0704030504030204" pitchFamily="34" charset="0"/>
              </a:rPr>
              <a:t>Ensure sustainability of all micro-financial initiatives to get poor out of poverty and to achieve UN declared SDGs.</a:t>
            </a:r>
          </a:p>
          <a:p>
            <a:r>
              <a:rPr lang="en-US" b="1" dirty="0" smtClean="0">
                <a:latin typeface="Arial Rounded MT Bold" panose="020F0704030504030204" pitchFamily="34" charset="0"/>
              </a:rPr>
              <a:t>Enhancement of skills can sustain poverty eradication </a:t>
            </a:r>
            <a:r>
              <a:rPr lang="en-US" b="1" dirty="0" smtClean="0">
                <a:latin typeface="Arial Rounded MT Bold" panose="020F0704030504030204" pitchFamily="34" charset="0"/>
              </a:rPr>
              <a:t>initiatives </a:t>
            </a:r>
            <a:endParaRPr lang="en-US" b="1" dirty="0">
              <a:latin typeface="Arial Rounded MT Bold" panose="020F0704030504030204" pitchFamily="34" charset="0"/>
            </a:endParaRPr>
          </a:p>
        </p:txBody>
      </p:sp>
    </p:spTree>
    <p:extLst>
      <p:ext uri="{BB962C8B-B14F-4D97-AF65-F5344CB8AC3E}">
        <p14:creationId xmlns:p14="http://schemas.microsoft.com/office/powerpoint/2010/main" val="1225286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90600"/>
            <a:ext cx="7024744" cy="1143000"/>
          </a:xfrm>
        </p:spPr>
        <p:txBody>
          <a:bodyPr>
            <a:normAutofit fontScale="90000"/>
          </a:bodyPr>
          <a:lstStyle/>
          <a:p>
            <a:r>
              <a:rPr lang="en-US" b="1" dirty="0" smtClean="0"/>
              <a:t>Poverty Eradication Initiative (PEI)- Introduction</a:t>
            </a:r>
            <a:endParaRPr lang="en-US" b="1" dirty="0"/>
          </a:p>
        </p:txBody>
      </p:sp>
      <p:sp>
        <p:nvSpPr>
          <p:cNvPr id="3" name="Content Placeholder 2"/>
          <p:cNvSpPr>
            <a:spLocks noGrp="1"/>
          </p:cNvSpPr>
          <p:nvPr>
            <p:ph idx="1"/>
          </p:nvPr>
        </p:nvSpPr>
        <p:spPr/>
        <p:txBody>
          <a:bodyPr>
            <a:normAutofit fontScale="92500" lnSpcReduction="10000"/>
          </a:bodyPr>
          <a:lstStyle/>
          <a:p>
            <a:pPr indent="-342900" algn="just"/>
            <a:r>
              <a:rPr lang="en-US" b="1" dirty="0">
                <a:latin typeface="Candara" panose="020E0502030303020204" pitchFamily="34" charset="0"/>
              </a:rPr>
              <a:t>PEI established in 2002, is a non-profit organization, striving to alleviate poverty and bring about a positive change in lives of the poorest of the </a:t>
            </a:r>
            <a:r>
              <a:rPr lang="en-US" b="1" dirty="0" smtClean="0">
                <a:latin typeface="Candara" panose="020E0502030303020204" pitchFamily="34" charset="0"/>
              </a:rPr>
              <a:t>poor.</a:t>
            </a:r>
          </a:p>
          <a:p>
            <a:pPr indent="-342900" algn="just"/>
            <a:r>
              <a:rPr lang="en-US" b="1" dirty="0" smtClean="0">
                <a:latin typeface="Candara" panose="020E0502030303020204" pitchFamily="34" charset="0"/>
              </a:rPr>
              <a:t>Since </a:t>
            </a:r>
            <a:r>
              <a:rPr lang="en-US" b="1" dirty="0">
                <a:latin typeface="Candara" panose="020E0502030303020204" pitchFamily="34" charset="0"/>
              </a:rPr>
              <a:t>the time of establishment, PEI has been striving in partnership with community to develop a society based on three core values of sustainable human development: self-esteem, freedom of choice and tolerance, a society where everyone has equal access to opportunities and justice irrespective of gender and status. </a:t>
            </a:r>
          </a:p>
          <a:p>
            <a:endParaRPr lang="en-US" b="1" dirty="0"/>
          </a:p>
          <a:p>
            <a:endParaRPr lang="en-US" sz="2000" dirty="0">
              <a:latin typeface="Antique Olive Roman" pitchFamily="34" charset="0"/>
            </a:endParaRPr>
          </a:p>
        </p:txBody>
      </p:sp>
    </p:spTree>
    <p:extLst>
      <p:ext uri="{BB962C8B-B14F-4D97-AF65-F5344CB8AC3E}">
        <p14:creationId xmlns:p14="http://schemas.microsoft.com/office/powerpoint/2010/main" val="40599725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123209"/>
            <a:ext cx="1891145" cy="183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6411" y="2227040"/>
            <a:ext cx="2258291" cy="16713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799" y="2123209"/>
            <a:ext cx="1909341" cy="175436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810" y="4100384"/>
            <a:ext cx="2055523" cy="22193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4969" y="4372625"/>
            <a:ext cx="2362200" cy="168657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7540" y="4371888"/>
            <a:ext cx="1752600" cy="19030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0" y="685800"/>
            <a:ext cx="7548141"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b="1" dirty="0" smtClean="0">
                <a:solidFill>
                  <a:schemeClr val="accent1"/>
                </a:solidFill>
              </a:rPr>
              <a:t>Pictorial View of Micro-Finance Initiatives in Sindh</a:t>
            </a:r>
            <a:endParaRPr lang="en-US" sz="3600" b="1" dirty="0">
              <a:solidFill>
                <a:schemeClr val="accent1"/>
              </a:solidFill>
            </a:endParaRPr>
          </a:p>
        </p:txBody>
      </p:sp>
    </p:spTree>
    <p:extLst>
      <p:ext uri="{BB962C8B-B14F-4D97-AF65-F5344CB8AC3E}">
        <p14:creationId xmlns:p14="http://schemas.microsoft.com/office/powerpoint/2010/main" val="24262533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219200"/>
            <a:ext cx="7024744" cy="5329081"/>
          </a:xfrm>
          <a:prstGeom prst="rect">
            <a:avLst/>
          </a:prstGeom>
        </p:spPr>
      </p:pic>
      <p:sp>
        <p:nvSpPr>
          <p:cNvPr id="5" name="TextBox 4"/>
          <p:cNvSpPr txBox="1"/>
          <p:nvPr/>
        </p:nvSpPr>
        <p:spPr>
          <a:xfrm>
            <a:off x="4731572" y="3048000"/>
            <a:ext cx="3193228" cy="461665"/>
          </a:xfrm>
          <a:prstGeom prst="rect">
            <a:avLst/>
          </a:prstGeom>
          <a:noFill/>
        </p:spPr>
        <p:txBody>
          <a:bodyPr wrap="square" rtlCol="0">
            <a:spAutoFit/>
          </a:bodyPr>
          <a:lstStyle/>
          <a:p>
            <a:r>
              <a:rPr lang="en-US" sz="2400" b="1" dirty="0" smtClean="0">
                <a:ln w="0"/>
                <a:effectLst>
                  <a:outerShdw blurRad="38100" dist="19050" dir="2700000" algn="tl" rotWithShape="0">
                    <a:schemeClr val="dk1">
                      <a:alpha val="40000"/>
                    </a:schemeClr>
                  </a:outerShdw>
                </a:effectLst>
              </a:rPr>
              <a:t>Thanks for patience </a:t>
            </a:r>
            <a:endParaRPr lang="en-US" sz="2400" b="1"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06468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72536"/>
          </a:xfrm>
        </p:spPr>
        <p:txBody>
          <a:bodyPr>
            <a:normAutofit fontScale="90000"/>
          </a:bodyPr>
          <a:lstStyle/>
          <a:p>
            <a:r>
              <a:rPr lang="en-US" dirty="0">
                <a:latin typeface="Candara" panose="020E0502030303020204" pitchFamily="34" charset="0"/>
              </a:rPr>
              <a:t>Sindh Peoples Health Program</a:t>
            </a:r>
            <a:endParaRPr lang="en-US" dirty="0"/>
          </a:p>
        </p:txBody>
      </p:sp>
      <p:sp>
        <p:nvSpPr>
          <p:cNvPr id="3" name="Content Placeholder 2"/>
          <p:cNvSpPr>
            <a:spLocks noGrp="1"/>
          </p:cNvSpPr>
          <p:nvPr>
            <p:ph idx="1"/>
          </p:nvPr>
        </p:nvSpPr>
        <p:spPr>
          <a:xfrm>
            <a:off x="1043492" y="1600200"/>
            <a:ext cx="6777317" cy="4876800"/>
          </a:xfrm>
        </p:spPr>
        <p:txBody>
          <a:bodyPr>
            <a:noAutofit/>
          </a:bodyPr>
          <a:lstStyle/>
          <a:p>
            <a:pPr indent="-342900" algn="just"/>
            <a:r>
              <a:rPr lang="en-US" sz="1600" b="1" dirty="0">
                <a:latin typeface="Arial Rounded MT Bold" panose="020F0704030504030204" pitchFamily="34" charset="0"/>
              </a:rPr>
              <a:t>The Sindh Peoples Heath Program (SPHP) is a three-year initiative designed to implement a Universal Health Coverage (UHC) approach to strengthen health systems in Sindh. The program is implemented in partnership with the Public-Private Partnership (PPP) Node of the Department of Health, Government of </a:t>
            </a:r>
            <a:r>
              <a:rPr lang="en-US" sz="1600" b="1" dirty="0" smtClean="0">
                <a:latin typeface="Arial Rounded MT Bold" panose="020F0704030504030204" pitchFamily="34" charset="0"/>
              </a:rPr>
              <a:t>Sindh. 30</a:t>
            </a:r>
            <a:r>
              <a:rPr lang="en-US" sz="1600" b="1" dirty="0">
                <a:latin typeface="Arial Rounded MT Bold" panose="020F0704030504030204" pitchFamily="34" charset="0"/>
              </a:rPr>
              <a:t>% of the program is being funded by the PPP </a:t>
            </a:r>
            <a:r>
              <a:rPr lang="en-US" sz="1600" b="1" dirty="0" smtClean="0">
                <a:latin typeface="Arial Rounded MT Bold" panose="020F0704030504030204" pitchFamily="34" charset="0"/>
              </a:rPr>
              <a:t>Node, </a:t>
            </a:r>
            <a:r>
              <a:rPr lang="en-US" sz="1600" b="1" dirty="0" err="1" smtClean="0">
                <a:latin typeface="Arial Rounded MT Bold" panose="020F0704030504030204" pitchFamily="34" charset="0"/>
              </a:rPr>
              <a:t>GoS</a:t>
            </a:r>
            <a:r>
              <a:rPr lang="en-US" sz="1600" b="1" dirty="0" smtClean="0">
                <a:latin typeface="Arial Rounded MT Bold" panose="020F0704030504030204" pitchFamily="34" charset="0"/>
              </a:rPr>
              <a:t> </a:t>
            </a:r>
            <a:r>
              <a:rPr lang="en-US" sz="1600" b="1" dirty="0">
                <a:latin typeface="Arial Rounded MT Bold" panose="020F0704030504030204" pitchFamily="34" charset="0"/>
              </a:rPr>
              <a:t>and 70% is funded by PEI. </a:t>
            </a:r>
          </a:p>
          <a:p>
            <a:pPr indent="-342900" algn="just"/>
            <a:r>
              <a:rPr lang="en-US" sz="1600" b="1" dirty="0">
                <a:latin typeface="Arial Rounded MT Bold" panose="020F0704030504030204" pitchFamily="34" charset="0"/>
              </a:rPr>
              <a:t>SPHP has established 50 plus free medical and surgical supplies counters in different DHQs/THQs all around Sindh. Currently, SPHP is working on establishment of 450 Midwifery led Birth Centers (MLBCs) in far flung poorest of the poor areas of Sindh.  SPHP is also providing health education in 2400 schools of remote areas of Sindh. </a:t>
            </a:r>
          </a:p>
          <a:p>
            <a:pPr indent="-342900" algn="just"/>
            <a:r>
              <a:rPr lang="en-US" sz="1600" b="1" dirty="0">
                <a:latin typeface="Arial Rounded MT Bold" panose="020F0704030504030204" pitchFamily="34" charset="0"/>
              </a:rPr>
              <a:t>The program is working across all 29 districts of </a:t>
            </a:r>
            <a:r>
              <a:rPr lang="en-US" sz="1600" b="1" dirty="0" smtClean="0">
                <a:latin typeface="Arial Rounded MT Bold" panose="020F0704030504030204" pitchFamily="34" charset="0"/>
              </a:rPr>
              <a:t>Sindh. This intervention is </a:t>
            </a:r>
            <a:r>
              <a:rPr lang="en-US" sz="1600" b="1" dirty="0">
                <a:latin typeface="Arial Rounded MT Bold" panose="020F0704030504030204" pitchFamily="34" charset="0"/>
              </a:rPr>
              <a:t>designed to improve access to quality medical services, especially for the poorest members of the community in order to reduce out of pocket payments (OOPP), hence, providing them financial risk protection. </a:t>
            </a:r>
          </a:p>
          <a:p>
            <a:endParaRPr lang="en-US" sz="1600" b="1" dirty="0"/>
          </a:p>
        </p:txBody>
      </p:sp>
    </p:spTree>
    <p:extLst>
      <p:ext uri="{BB962C8B-B14F-4D97-AF65-F5344CB8AC3E}">
        <p14:creationId xmlns:p14="http://schemas.microsoft.com/office/powerpoint/2010/main" val="292143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Microfinance Initiatives in Pakistan</a:t>
            </a:r>
            <a:endParaRPr lang="en-US" b="1" dirty="0"/>
          </a:p>
        </p:txBody>
      </p:sp>
      <p:sp>
        <p:nvSpPr>
          <p:cNvPr id="3" name="Content Placeholder 2"/>
          <p:cNvSpPr>
            <a:spLocks noGrp="1"/>
          </p:cNvSpPr>
          <p:nvPr>
            <p:ph idx="1"/>
          </p:nvPr>
        </p:nvSpPr>
        <p:spPr/>
        <p:txBody>
          <a:bodyPr>
            <a:normAutofit/>
          </a:bodyPr>
          <a:lstStyle/>
          <a:p>
            <a:r>
              <a:rPr lang="en-US" sz="2200" b="1" dirty="0" smtClean="0">
                <a:latin typeface="Arial Rounded MT Bold" panose="020F0704030504030204" pitchFamily="34" charset="0"/>
              </a:rPr>
              <a:t>The Aga Khan Rural Support Program (AKRSP) started in 1980’s &amp; then after the success of AKRSP, National Rural Support Program was established in 1990’s.</a:t>
            </a:r>
          </a:p>
          <a:p>
            <a:r>
              <a:rPr lang="en-US" sz="2200" b="1" dirty="0" smtClean="0">
                <a:latin typeface="Arial Rounded MT Bold" panose="020F0704030504030204" pitchFamily="34" charset="0"/>
              </a:rPr>
              <a:t>Now in Pakistan we have ten Provincial and National level Rural Support Programs. </a:t>
            </a:r>
          </a:p>
          <a:p>
            <a:r>
              <a:rPr lang="en-US" sz="2200" b="1" dirty="0" smtClean="0">
                <a:latin typeface="Arial Rounded MT Bold" panose="020F0704030504030204" pitchFamily="34" charset="0"/>
              </a:rPr>
              <a:t>All four provinces have RSP supported by the government and donors </a:t>
            </a:r>
            <a:r>
              <a:rPr lang="en-US" b="1" dirty="0" smtClean="0">
                <a:latin typeface="Arial Rounded MT Bold" panose="020F0704030504030204" pitchFamily="34" charset="0"/>
              </a:rPr>
              <a:t> </a:t>
            </a:r>
            <a:endParaRPr lang="en-US" b="1" dirty="0">
              <a:latin typeface="Arial Rounded MT Bold" panose="020F0704030504030204" pitchFamily="34" charset="0"/>
            </a:endParaRPr>
          </a:p>
        </p:txBody>
      </p:sp>
    </p:spTree>
    <p:extLst>
      <p:ext uri="{BB962C8B-B14F-4D97-AF65-F5344CB8AC3E}">
        <p14:creationId xmlns:p14="http://schemas.microsoft.com/office/powerpoint/2010/main" val="1544710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Village Organization Banking &amp; Community Investment Fund</a:t>
            </a:r>
            <a:endParaRPr lang="en-US" b="1" dirty="0"/>
          </a:p>
        </p:txBody>
      </p:sp>
      <p:sp>
        <p:nvSpPr>
          <p:cNvPr id="3" name="Content Placeholder 2"/>
          <p:cNvSpPr>
            <a:spLocks noGrp="1"/>
          </p:cNvSpPr>
          <p:nvPr>
            <p:ph idx="1"/>
          </p:nvPr>
        </p:nvSpPr>
        <p:spPr/>
        <p:txBody>
          <a:bodyPr>
            <a:normAutofit/>
          </a:bodyPr>
          <a:lstStyle/>
          <a:p>
            <a:r>
              <a:rPr lang="en-US" sz="2000" b="1" dirty="0" smtClean="0">
                <a:latin typeface="Arial Rounded MT Bold" panose="020F0704030504030204" pitchFamily="34" charset="0"/>
              </a:rPr>
              <a:t>Village </a:t>
            </a:r>
            <a:r>
              <a:rPr lang="en-US" sz="2000" b="1" dirty="0" err="1" smtClean="0">
                <a:latin typeface="Arial Rounded MT Bold" panose="020F0704030504030204" pitchFamily="34" charset="0"/>
              </a:rPr>
              <a:t>Organisation</a:t>
            </a:r>
            <a:r>
              <a:rPr lang="en-US" sz="2000" b="1" dirty="0" smtClean="0">
                <a:latin typeface="Arial Rounded MT Bold" panose="020F0704030504030204" pitchFamily="34" charset="0"/>
              </a:rPr>
              <a:t> Banking system was first introduced by AKRSP in Pakistan</a:t>
            </a:r>
          </a:p>
          <a:p>
            <a:r>
              <a:rPr lang="en-US" sz="2000" b="1" dirty="0" smtClean="0">
                <a:latin typeface="Arial Rounded MT Bold" panose="020F0704030504030204" pitchFamily="34" charset="0"/>
              </a:rPr>
              <a:t>VO Banking System was based on Land Development, Agriculture Development, Credit &amp; Banking &amp; Marketing</a:t>
            </a:r>
          </a:p>
          <a:p>
            <a:r>
              <a:rPr lang="en-US" sz="2000" b="1" dirty="0" smtClean="0">
                <a:latin typeface="Arial Rounded MT Bold" panose="020F0704030504030204" pitchFamily="34" charset="0"/>
              </a:rPr>
              <a:t>After success of VO Banking system, Rural Micro-financing was started all over rural areas in Pakistan through different initiatives</a:t>
            </a:r>
          </a:p>
          <a:p>
            <a:r>
              <a:rPr lang="en-US" sz="2000" b="1" dirty="0" smtClean="0">
                <a:latin typeface="Arial Rounded MT Bold" panose="020F0704030504030204" pitchFamily="34" charset="0"/>
              </a:rPr>
              <a:t>Banking sector is now actively providing microfinance to semi urban and urban areas</a:t>
            </a:r>
          </a:p>
          <a:p>
            <a:endParaRPr lang="en-US" sz="2000" dirty="0">
              <a:latin typeface="Antique Olive Roman" pitchFamily="34" charset="0"/>
            </a:endParaRPr>
          </a:p>
        </p:txBody>
      </p:sp>
    </p:spTree>
    <p:extLst>
      <p:ext uri="{BB962C8B-B14F-4D97-AF65-F5344CB8AC3E}">
        <p14:creationId xmlns:p14="http://schemas.microsoft.com/office/powerpoint/2010/main" val="453788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024744" cy="1143000"/>
          </a:xfrm>
        </p:spPr>
        <p:txBody>
          <a:bodyPr>
            <a:normAutofit fontScale="90000"/>
          </a:bodyPr>
          <a:lstStyle/>
          <a:p>
            <a:r>
              <a:rPr lang="en-US" b="1" dirty="0" smtClean="0"/>
              <a:t>Rural Micro-financing in Sindh</a:t>
            </a:r>
            <a:endParaRPr lang="en-US" b="1" dirty="0"/>
          </a:p>
        </p:txBody>
      </p:sp>
      <p:sp>
        <p:nvSpPr>
          <p:cNvPr id="3" name="Content Placeholder 2"/>
          <p:cNvSpPr>
            <a:spLocks noGrp="1"/>
          </p:cNvSpPr>
          <p:nvPr>
            <p:ph idx="1"/>
          </p:nvPr>
        </p:nvSpPr>
        <p:spPr/>
        <p:txBody>
          <a:bodyPr>
            <a:normAutofit/>
          </a:bodyPr>
          <a:lstStyle/>
          <a:p>
            <a:r>
              <a:rPr lang="en-US" sz="2000" b="1" dirty="0" smtClean="0">
                <a:latin typeface="Arial Rounded MT Bold" panose="020F0704030504030204" pitchFamily="34" charset="0"/>
              </a:rPr>
              <a:t>Rural micro-financing is still at nascent age in rural setup of Sindh, Pakistan.</a:t>
            </a:r>
          </a:p>
          <a:p>
            <a:r>
              <a:rPr lang="en-US" sz="2000" b="1" dirty="0" smtClean="0">
                <a:latin typeface="Arial Rounded MT Bold" panose="020F0704030504030204" pitchFamily="34" charset="0"/>
              </a:rPr>
              <a:t>The involvement of Banking sector in rural micro-financing is yet to establish.</a:t>
            </a:r>
          </a:p>
          <a:p>
            <a:r>
              <a:rPr lang="en-US" sz="2000" b="1" dirty="0" smtClean="0">
                <a:latin typeface="Arial Rounded MT Bold" panose="020F0704030504030204" pitchFamily="34" charset="0"/>
              </a:rPr>
              <a:t>The First Micro-Finance Bank, </a:t>
            </a:r>
            <a:r>
              <a:rPr lang="en-US" sz="2000" b="1" dirty="0" err="1" smtClean="0">
                <a:latin typeface="Arial Rounded MT Bold" panose="020F0704030504030204" pitchFamily="34" charset="0"/>
              </a:rPr>
              <a:t>Tameer</a:t>
            </a:r>
            <a:r>
              <a:rPr lang="en-US" sz="2000" b="1" dirty="0" smtClean="0">
                <a:latin typeface="Arial Rounded MT Bold" panose="020F0704030504030204" pitchFamily="34" charset="0"/>
              </a:rPr>
              <a:t> Bank, </a:t>
            </a:r>
            <a:r>
              <a:rPr lang="en-US" sz="2000" b="1" dirty="0" err="1" smtClean="0">
                <a:latin typeface="Arial Rounded MT Bold" panose="020F0704030504030204" pitchFamily="34" charset="0"/>
              </a:rPr>
              <a:t>Khushali</a:t>
            </a:r>
            <a:r>
              <a:rPr lang="en-US" sz="2000" b="1" dirty="0" smtClean="0">
                <a:latin typeface="Arial Rounded MT Bold" panose="020F0704030504030204" pitchFamily="34" charset="0"/>
              </a:rPr>
              <a:t> Bank &amp; other regular banking sector is now gradually establishing their local branches in Sindh, Pakistan. </a:t>
            </a:r>
          </a:p>
          <a:p>
            <a:r>
              <a:rPr lang="en-US" sz="2000" b="1" dirty="0" smtClean="0">
                <a:latin typeface="Arial Rounded MT Bold" panose="020F0704030504030204" pitchFamily="34" charset="0"/>
              </a:rPr>
              <a:t>Rural Microfinancing is only catering needs of 10% to 12% of rural communities in Sindh Pakistan.</a:t>
            </a:r>
            <a:endParaRPr lang="en-US" sz="2000" b="1" dirty="0">
              <a:latin typeface="Arial Rounded MT Bold" panose="020F0704030504030204" pitchFamily="34" charset="0"/>
            </a:endParaRPr>
          </a:p>
        </p:txBody>
      </p:sp>
    </p:spTree>
    <p:extLst>
      <p:ext uri="{BB962C8B-B14F-4D97-AF65-F5344CB8AC3E}">
        <p14:creationId xmlns:p14="http://schemas.microsoft.com/office/powerpoint/2010/main" val="868295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Rural Micro-financing</a:t>
            </a:r>
            <a:endParaRPr lang="en-US" b="1" dirty="0"/>
          </a:p>
        </p:txBody>
      </p:sp>
      <p:sp>
        <p:nvSpPr>
          <p:cNvPr id="3" name="Content Placeholder 2"/>
          <p:cNvSpPr>
            <a:spLocks noGrp="1"/>
          </p:cNvSpPr>
          <p:nvPr>
            <p:ph idx="1"/>
          </p:nvPr>
        </p:nvSpPr>
        <p:spPr/>
        <p:txBody>
          <a:bodyPr>
            <a:normAutofit fontScale="92500"/>
          </a:bodyPr>
          <a:lstStyle/>
          <a:p>
            <a:r>
              <a:rPr lang="en-US" sz="2000" b="1" dirty="0" smtClean="0">
                <a:latin typeface="Arial Rounded MT Bold" panose="020F0704030504030204" pitchFamily="34" charset="0"/>
              </a:rPr>
              <a:t>Pakistan’s current population is around 204.7 million as per census 2018.</a:t>
            </a:r>
          </a:p>
          <a:p>
            <a:r>
              <a:rPr lang="en-US" sz="2000" b="1" dirty="0" smtClean="0">
                <a:latin typeface="Arial Rounded MT Bold" panose="020F0704030504030204" pitchFamily="34" charset="0"/>
              </a:rPr>
              <a:t>The poverty ratio is around 45% (according to BBSYDP poverty score card).</a:t>
            </a:r>
          </a:p>
          <a:p>
            <a:r>
              <a:rPr lang="en-US" sz="2000" b="1" dirty="0" smtClean="0">
                <a:latin typeface="Arial Rounded MT Bold" panose="020F0704030504030204" pitchFamily="34" charset="0"/>
              </a:rPr>
              <a:t>Devastating floods and related seasonal issues have affected income of rural masses which ultimately increased poverty ratio specially in rural areas.  </a:t>
            </a:r>
          </a:p>
          <a:p>
            <a:r>
              <a:rPr lang="en-US" sz="2000" b="1" dirty="0" smtClean="0">
                <a:latin typeface="Arial Rounded MT Bold" panose="020F0704030504030204" pitchFamily="34" charset="0"/>
              </a:rPr>
              <a:t>Microfinance is not a sustainable solution of poverty</a:t>
            </a:r>
          </a:p>
          <a:p>
            <a:r>
              <a:rPr lang="en-US" sz="2000" b="1" dirty="0" smtClean="0">
                <a:latin typeface="Arial Rounded MT Bold" panose="020F0704030504030204" pitchFamily="34" charset="0"/>
              </a:rPr>
              <a:t>Microfinance coverage is very slow due to different reasons.</a:t>
            </a:r>
            <a:endParaRPr lang="en-US" sz="2000" b="1" dirty="0">
              <a:latin typeface="Arial Rounded MT Bold" panose="020F0704030504030204" pitchFamily="34" charset="0"/>
            </a:endParaRPr>
          </a:p>
        </p:txBody>
      </p:sp>
    </p:spTree>
    <p:extLst>
      <p:ext uri="{BB962C8B-B14F-4D97-AF65-F5344CB8AC3E}">
        <p14:creationId xmlns:p14="http://schemas.microsoft.com/office/powerpoint/2010/main" val="119611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Rural Micro-financing-Case Study Sindh</a:t>
            </a:r>
            <a:endParaRPr lang="en-US" b="1" dirty="0"/>
          </a:p>
        </p:txBody>
      </p:sp>
      <p:sp>
        <p:nvSpPr>
          <p:cNvPr id="3" name="Content Placeholder 2"/>
          <p:cNvSpPr>
            <a:spLocks noGrp="1"/>
          </p:cNvSpPr>
          <p:nvPr>
            <p:ph idx="1"/>
          </p:nvPr>
        </p:nvSpPr>
        <p:spPr/>
        <p:txBody>
          <a:bodyPr>
            <a:normAutofit fontScale="85000" lnSpcReduction="10000"/>
          </a:bodyPr>
          <a:lstStyle/>
          <a:p>
            <a:r>
              <a:rPr lang="en-US" b="1" dirty="0" smtClean="0">
                <a:latin typeface="Arial Rounded MT Bold" panose="020F0704030504030204" pitchFamily="34" charset="0"/>
              </a:rPr>
              <a:t>The most important feature of Community Based Micro-finance initiative is that community is itself monitoring their own development and reporting to </a:t>
            </a:r>
            <a:r>
              <a:rPr lang="en-US" b="1" dirty="0" err="1" smtClean="0">
                <a:latin typeface="Arial Rounded MT Bold" panose="020F0704030504030204" pitchFamily="34" charset="0"/>
              </a:rPr>
              <a:t>organisation</a:t>
            </a:r>
            <a:r>
              <a:rPr lang="en-US" b="1" dirty="0" smtClean="0">
                <a:latin typeface="Arial Rounded MT Bold" panose="020F0704030504030204" pitchFamily="34" charset="0"/>
              </a:rPr>
              <a:t> on regular basis.</a:t>
            </a:r>
          </a:p>
          <a:p>
            <a:r>
              <a:rPr lang="en-US" b="1" dirty="0" smtClean="0">
                <a:latin typeface="Arial Rounded MT Bold" panose="020F0704030504030204" pitchFamily="34" charset="0"/>
              </a:rPr>
              <a:t>Mostly female CSOs have identified female members for lending of micro-finance. They are giving their own guarantee for return of money on regular basis.</a:t>
            </a:r>
          </a:p>
          <a:p>
            <a:r>
              <a:rPr lang="en-US" b="1" dirty="0" smtClean="0">
                <a:latin typeface="Arial Rounded MT Bold" panose="020F0704030504030204" pitchFamily="34" charset="0"/>
              </a:rPr>
              <a:t>The access of poorest of the poor female community to microfinancing is only 3% . Still around 97% rural female community in Sindh have no access to microfinance.</a:t>
            </a:r>
          </a:p>
          <a:p>
            <a:endParaRPr lang="en-US" dirty="0"/>
          </a:p>
        </p:txBody>
      </p:sp>
    </p:spTree>
    <p:extLst>
      <p:ext uri="{BB962C8B-B14F-4D97-AF65-F5344CB8AC3E}">
        <p14:creationId xmlns:p14="http://schemas.microsoft.com/office/powerpoint/2010/main" val="4286633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7024744" cy="1143000"/>
          </a:xfrm>
        </p:spPr>
        <p:txBody>
          <a:bodyPr>
            <a:normAutofit fontScale="90000"/>
          </a:bodyPr>
          <a:lstStyle/>
          <a:p>
            <a:r>
              <a:rPr lang="en-US" b="1" dirty="0" smtClean="0"/>
              <a:t>Micro-finance Nexus with Technical Skills</a:t>
            </a:r>
            <a:endParaRPr lang="en-US" b="1" dirty="0"/>
          </a:p>
        </p:txBody>
      </p:sp>
      <p:sp>
        <p:nvSpPr>
          <p:cNvPr id="3" name="Content Placeholder 2"/>
          <p:cNvSpPr>
            <a:spLocks noGrp="1"/>
          </p:cNvSpPr>
          <p:nvPr>
            <p:ph idx="1"/>
          </p:nvPr>
        </p:nvSpPr>
        <p:spPr/>
        <p:txBody>
          <a:bodyPr>
            <a:normAutofit fontScale="77500" lnSpcReduction="20000"/>
          </a:bodyPr>
          <a:lstStyle/>
          <a:p>
            <a:r>
              <a:rPr lang="en-US" sz="2200" b="1" dirty="0" smtClean="0">
                <a:latin typeface="Arial Rounded MT Bold" panose="020F0704030504030204" pitchFamily="34" charset="0"/>
              </a:rPr>
              <a:t>Microfinance in Pakistan is still at nascent age and only 12% to 15% community in rural and semi urban setup is getting benefit.</a:t>
            </a:r>
          </a:p>
          <a:p>
            <a:r>
              <a:rPr lang="en-US" sz="2200" b="1" dirty="0" smtClean="0">
                <a:latin typeface="Arial Rounded MT Bold" panose="020F0704030504030204" pitchFamily="34" charset="0"/>
              </a:rPr>
              <a:t>Financial Institutions are working in isolation in rural areas of Pakistan. </a:t>
            </a:r>
          </a:p>
          <a:p>
            <a:r>
              <a:rPr lang="en-US" sz="2200" b="1" dirty="0" smtClean="0">
                <a:latin typeface="Arial Rounded MT Bold" panose="020F0704030504030204" pitchFamily="34" charset="0"/>
              </a:rPr>
              <a:t>Public/Private Financial Institutions are giving less or no priority to rural downtrodden communities due to their chronic poverty and vulnerability. Rural masses have no proper access to regular banking system.</a:t>
            </a:r>
          </a:p>
          <a:p>
            <a:r>
              <a:rPr lang="en-US" sz="2200" b="1" dirty="0" smtClean="0">
                <a:latin typeface="Arial Rounded MT Bold" panose="020F0704030504030204" pitchFamily="34" charset="0"/>
              </a:rPr>
              <a:t>RSPs are giving priority but they have not sufficient funding to reach all poor areas in all 106 districts of Pakistan. </a:t>
            </a:r>
          </a:p>
          <a:p>
            <a:r>
              <a:rPr lang="en-US" sz="2200" b="1" dirty="0" smtClean="0">
                <a:latin typeface="Arial Rounded MT Bold" panose="020F0704030504030204" pitchFamily="34" charset="0"/>
              </a:rPr>
              <a:t>TVET sector in Pakistan is also catering around 3% population in Pakistan. TVET sector has very low access to rural areas where above 65% population is living.</a:t>
            </a:r>
          </a:p>
          <a:p>
            <a:r>
              <a:rPr lang="en-US" sz="2200" b="1" dirty="0" smtClean="0">
                <a:latin typeface="Arial Rounded MT Bold" panose="020F0704030504030204" pitchFamily="34" charset="0"/>
              </a:rPr>
              <a:t>Microfinance have greater link with technical skills</a:t>
            </a:r>
          </a:p>
          <a:p>
            <a:endParaRPr lang="en-US" dirty="0"/>
          </a:p>
        </p:txBody>
      </p:sp>
    </p:spTree>
    <p:extLst>
      <p:ext uri="{BB962C8B-B14F-4D97-AF65-F5344CB8AC3E}">
        <p14:creationId xmlns:p14="http://schemas.microsoft.com/office/powerpoint/2010/main" val="33435777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376</TotalTime>
  <Words>1487</Words>
  <Application>Microsoft Office PowerPoint</Application>
  <PresentationFormat>On-screen Show (4:3)</PresentationFormat>
  <Paragraphs>92</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Antique Olive Roman</vt:lpstr>
      <vt:lpstr>Arial Rounded MT Bold</vt:lpstr>
      <vt:lpstr>Calibri</vt:lpstr>
      <vt:lpstr>Candara</vt:lpstr>
      <vt:lpstr>Century Gothic</vt:lpstr>
      <vt:lpstr>Wingdings 2</vt:lpstr>
      <vt:lpstr>Austin</vt:lpstr>
      <vt:lpstr>8th Global Islamic  Microfinance Forum, Dubai  25th-26th Nov. 2018 </vt:lpstr>
      <vt:lpstr>Poverty Eradication Initiative (PEI)- Introduction</vt:lpstr>
      <vt:lpstr>Sindh Peoples Health Program</vt:lpstr>
      <vt:lpstr>Microfinance Initiatives in Pakistan</vt:lpstr>
      <vt:lpstr>Village Organization Banking &amp; Community Investment Fund</vt:lpstr>
      <vt:lpstr>Rural Micro-financing in Sindh</vt:lpstr>
      <vt:lpstr>Rural Micro-financing</vt:lpstr>
      <vt:lpstr>Rural Micro-financing-Case Study Sindh</vt:lpstr>
      <vt:lpstr>Micro-finance Nexus with Technical Skills</vt:lpstr>
      <vt:lpstr>TVET Sector in Demand</vt:lpstr>
      <vt:lpstr>TVET Aims &amp; Objectives</vt:lpstr>
      <vt:lpstr>Micro-finance-Technical Skills Challenges</vt:lpstr>
      <vt:lpstr>Micro-finance-Technical Skills Challenges</vt:lpstr>
      <vt:lpstr>Micro-Finance-TVET Skills Challenges</vt:lpstr>
      <vt:lpstr>Recommendations</vt:lpstr>
      <vt:lpstr>Recommendations</vt:lpstr>
      <vt:lpstr>Recommendations</vt:lpstr>
      <vt:lpstr>Recommendations</vt:lpstr>
      <vt:lpstr>Recommendations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4th Global Islamic Microfinance Forum, Dubai 1-2 Nov. 2014</dc:title>
  <dc:creator>Dell</dc:creator>
  <cp:lastModifiedBy>Windows User</cp:lastModifiedBy>
  <cp:revision>36</cp:revision>
  <dcterms:created xsi:type="dcterms:W3CDTF">2014-10-28T17:42:09Z</dcterms:created>
  <dcterms:modified xsi:type="dcterms:W3CDTF">2018-11-23T20:28:29Z</dcterms:modified>
</cp:coreProperties>
</file>